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68" r:id="rId7"/>
    <p:sldId id="259" r:id="rId8"/>
    <p:sldId id="267" r:id="rId9"/>
    <p:sldId id="265" r:id="rId10"/>
    <p:sldId id="261" r:id="rId11"/>
    <p:sldId id="262" r:id="rId12"/>
    <p:sldId id="263" r:id="rId13"/>
    <p:sldId id="269" r:id="rId14"/>
    <p:sldId id="271" r:id="rId15"/>
    <p:sldId id="272" r:id="rId16"/>
    <p:sldId id="266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3B7A"/>
    <a:srgbClr val="CF3B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79B6D2-AC36-8646-B90E-3D8E0D99D411}" v="54" dt="2026-02-27T13:00:51.0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>
        <p:scale>
          <a:sx n="120" d="100"/>
          <a:sy n="120" d="100"/>
        </p:scale>
        <p:origin x="25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AF3C7B-1223-4152-A73B-F3ADBD021046}" type="doc">
      <dgm:prSet loTypeId="urn:microsoft.com/office/officeart/2024/layout/VerticalAction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985985AC-4123-4FC9-BB12-E5391E6F3469}">
      <dgm:prSet/>
      <dgm:spPr/>
      <dgm:t>
        <a:bodyPr/>
        <a:lstStyle/>
        <a:p>
          <a:pPr algn="ctr">
            <a:buNone/>
          </a:pPr>
          <a:r>
            <a:rPr lang="es-MX" b="1" dirty="0"/>
            <a:t>Pobreza y Bienestar</a:t>
          </a:r>
          <a:endParaRPr lang="es-CO" b="1" dirty="0"/>
        </a:p>
      </dgm:t>
    </dgm:pt>
    <dgm:pt modelId="{BC933F82-73D3-470B-84BC-C773E48F96A9}" type="parTrans" cxnId="{B0FB1BCF-B58F-459E-8EE2-B748E2F385F0}">
      <dgm:prSet/>
      <dgm:spPr/>
      <dgm:t>
        <a:bodyPr/>
        <a:lstStyle/>
        <a:p>
          <a:endParaRPr lang="es-CO"/>
        </a:p>
      </dgm:t>
    </dgm:pt>
    <dgm:pt modelId="{278E0200-0AC7-49CA-8C07-D9E93A8899FE}" type="sibTrans" cxnId="{B0FB1BCF-B58F-459E-8EE2-B748E2F385F0}">
      <dgm:prSet/>
      <dgm:spPr/>
      <dgm:t>
        <a:bodyPr/>
        <a:lstStyle/>
        <a:p>
          <a:endParaRPr lang="es-CO"/>
        </a:p>
      </dgm:t>
    </dgm:pt>
    <dgm:pt modelId="{4B603AA3-A2A5-4F9C-A105-B6282D87E1F7}">
      <dgm:prSet/>
      <dgm:spPr/>
      <dgm:t>
        <a:bodyPr/>
        <a:lstStyle/>
        <a:p>
          <a:pPr algn="ctr"/>
          <a:r>
            <a:rPr lang="es-CO" b="1" dirty="0"/>
            <a:t>Educación </a:t>
          </a:r>
        </a:p>
      </dgm:t>
    </dgm:pt>
    <dgm:pt modelId="{3C649130-6DA9-4BBC-8341-066FFB0498A6}" type="parTrans" cxnId="{AE9855FD-D2D2-45E9-934A-AF8198844652}">
      <dgm:prSet/>
      <dgm:spPr/>
      <dgm:t>
        <a:bodyPr/>
        <a:lstStyle/>
        <a:p>
          <a:endParaRPr lang="es-CO"/>
        </a:p>
      </dgm:t>
    </dgm:pt>
    <dgm:pt modelId="{0C349ADC-77F3-4FC3-B144-767E1FB9744D}" type="sibTrans" cxnId="{AE9855FD-D2D2-45E9-934A-AF8198844652}">
      <dgm:prSet/>
      <dgm:spPr/>
      <dgm:t>
        <a:bodyPr/>
        <a:lstStyle/>
        <a:p>
          <a:endParaRPr lang="es-CO"/>
        </a:p>
      </dgm:t>
    </dgm:pt>
    <dgm:pt modelId="{628CC457-92C4-45E8-B9E6-C61B3B2D20AF}">
      <dgm:prSet/>
      <dgm:spPr/>
      <dgm:t>
        <a:bodyPr/>
        <a:lstStyle/>
        <a:p>
          <a:pPr algn="ctr"/>
          <a:r>
            <a:rPr lang="es-CO" b="1" dirty="0"/>
            <a:t>Mercado Laboral </a:t>
          </a:r>
        </a:p>
      </dgm:t>
    </dgm:pt>
    <dgm:pt modelId="{281C401D-87AC-403B-97A0-2391121697D0}" type="parTrans" cxnId="{95DF4A8E-D0C6-4A6D-920D-EE34D37FE0F2}">
      <dgm:prSet/>
      <dgm:spPr/>
      <dgm:t>
        <a:bodyPr/>
        <a:lstStyle/>
        <a:p>
          <a:endParaRPr lang="es-CO"/>
        </a:p>
      </dgm:t>
    </dgm:pt>
    <dgm:pt modelId="{9FD9735E-E6FA-4370-97ED-4883AD52E9F1}" type="sibTrans" cxnId="{95DF4A8E-D0C6-4A6D-920D-EE34D37FE0F2}">
      <dgm:prSet/>
      <dgm:spPr/>
      <dgm:t>
        <a:bodyPr/>
        <a:lstStyle/>
        <a:p>
          <a:endParaRPr lang="es-CO"/>
        </a:p>
      </dgm:t>
    </dgm:pt>
    <dgm:pt modelId="{DA5ACC11-611F-47E8-BDC6-96DD5FE1B9EF}" type="pres">
      <dgm:prSet presAssocID="{EEAF3C7B-1223-4152-A73B-F3ADBD021046}" presName="Name0" presStyleCnt="0">
        <dgm:presLayoutVars>
          <dgm:dir/>
          <dgm:animLvl val="lvl"/>
          <dgm:resizeHandles val="exact"/>
        </dgm:presLayoutVars>
      </dgm:prSet>
      <dgm:spPr/>
    </dgm:pt>
    <dgm:pt modelId="{A2BFC387-C0F8-46FA-8DB9-C13D453E7DDD}" type="pres">
      <dgm:prSet presAssocID="{985985AC-4123-4FC9-BB12-E5391E6F3469}" presName="linNode" presStyleCnt="0"/>
      <dgm:spPr/>
    </dgm:pt>
    <dgm:pt modelId="{B3DAC3E7-0855-436D-A073-EB4D3B6290C2}" type="pres">
      <dgm:prSet presAssocID="{985985AC-4123-4FC9-BB12-E5391E6F3469}" presName="bgOutline" presStyleLbl="fgAcc1" presStyleIdx="0" presStyleCnt="3" custLinFactNeighborX="-237" custLinFactNeighborY="-13241"/>
      <dgm:spPr/>
    </dgm:pt>
    <dgm:pt modelId="{6E9C8B36-7E6A-4F40-9067-61E635C5B0DF}" type="pres">
      <dgm:prSet presAssocID="{985985AC-4123-4FC9-BB12-E5391E6F3469}" presName="parentText" presStyleLbl="alignNode1" presStyleIdx="0" presStyleCnt="3" custLinFactNeighborX="-961" custLinFactNeighborY="453">
        <dgm:presLayoutVars>
          <dgm:chMax val="1"/>
          <dgm:bulletEnabled/>
        </dgm:presLayoutVars>
      </dgm:prSet>
      <dgm:spPr/>
    </dgm:pt>
    <dgm:pt modelId="{C6506D0B-C459-455F-BE8D-F47FFB04F2FC}" type="pres">
      <dgm:prSet presAssocID="{985985AC-4123-4FC9-BB12-E5391E6F3469}" presName="descendantText" presStyleLbl="revTx" presStyleIdx="0" presStyleCnt="0">
        <dgm:presLayoutVars>
          <dgm:bulletEnabled/>
        </dgm:presLayoutVars>
      </dgm:prSet>
      <dgm:spPr/>
    </dgm:pt>
    <dgm:pt modelId="{9A373789-370C-465E-A0E6-DE05FEA45955}" type="pres">
      <dgm:prSet presAssocID="{278E0200-0AC7-49CA-8C07-D9E93A8899FE}" presName="sp" presStyleCnt="0"/>
      <dgm:spPr/>
    </dgm:pt>
    <dgm:pt modelId="{AD0DDDCF-EBE0-4063-9187-DF4F20074672}" type="pres">
      <dgm:prSet presAssocID="{4B603AA3-A2A5-4F9C-A105-B6282D87E1F7}" presName="linNode" presStyleCnt="0"/>
      <dgm:spPr/>
    </dgm:pt>
    <dgm:pt modelId="{B0FE5BC3-FFC5-4B9D-AB55-AB5B1274D1DE}" type="pres">
      <dgm:prSet presAssocID="{4B603AA3-A2A5-4F9C-A105-B6282D87E1F7}" presName="bgOutline" presStyleLbl="fgAcc1" presStyleIdx="1" presStyleCnt="3"/>
      <dgm:spPr/>
    </dgm:pt>
    <dgm:pt modelId="{632DBA59-A8E8-4DF7-93B5-B52007FB0738}" type="pres">
      <dgm:prSet presAssocID="{4B603AA3-A2A5-4F9C-A105-B6282D87E1F7}" presName="parentText" presStyleLbl="alignNode1" presStyleIdx="1" presStyleCnt="3" custLinFactNeighborX="843">
        <dgm:presLayoutVars>
          <dgm:chMax val="1"/>
          <dgm:bulletEnabled/>
        </dgm:presLayoutVars>
      </dgm:prSet>
      <dgm:spPr/>
    </dgm:pt>
    <dgm:pt modelId="{F10D2A95-C037-49CD-8272-D1217D144F93}" type="pres">
      <dgm:prSet presAssocID="{4B603AA3-A2A5-4F9C-A105-B6282D87E1F7}" presName="descendantText" presStyleLbl="revTx" presStyleIdx="0" presStyleCnt="0">
        <dgm:presLayoutVars>
          <dgm:bulletEnabled/>
        </dgm:presLayoutVars>
      </dgm:prSet>
      <dgm:spPr/>
    </dgm:pt>
    <dgm:pt modelId="{369B47D7-6456-4FCE-ABE4-8C5C17611FD5}" type="pres">
      <dgm:prSet presAssocID="{0C349ADC-77F3-4FC3-B144-767E1FB9744D}" presName="sp" presStyleCnt="0"/>
      <dgm:spPr/>
    </dgm:pt>
    <dgm:pt modelId="{2F6C1231-0979-4E33-A6D5-9DCCFB4E24E2}" type="pres">
      <dgm:prSet presAssocID="{628CC457-92C4-45E8-B9E6-C61B3B2D20AF}" presName="linNode" presStyleCnt="0"/>
      <dgm:spPr/>
    </dgm:pt>
    <dgm:pt modelId="{ABB091E6-69D5-4129-B574-A82FFB5B56E0}" type="pres">
      <dgm:prSet presAssocID="{628CC457-92C4-45E8-B9E6-C61B3B2D20AF}" presName="bgOutline" presStyleLbl="fgAcc1" presStyleIdx="2" presStyleCnt="3"/>
      <dgm:spPr/>
    </dgm:pt>
    <dgm:pt modelId="{C0C7FD6D-7831-42BF-BBEA-2328C35F6A4B}" type="pres">
      <dgm:prSet presAssocID="{628CC457-92C4-45E8-B9E6-C61B3B2D20AF}" presName="parentText" presStyleLbl="alignNode1" presStyleIdx="2" presStyleCnt="3">
        <dgm:presLayoutVars>
          <dgm:chMax val="1"/>
          <dgm:bulletEnabled/>
        </dgm:presLayoutVars>
      </dgm:prSet>
      <dgm:spPr/>
    </dgm:pt>
    <dgm:pt modelId="{9ED34A33-D1A4-4245-B113-A496FAF0B591}" type="pres">
      <dgm:prSet presAssocID="{628CC457-92C4-45E8-B9E6-C61B3B2D20AF}" presName="descendantText" presStyleLbl="revTx" presStyleIdx="0" presStyleCnt="0">
        <dgm:presLayoutVars>
          <dgm:bulletEnabled/>
        </dgm:presLayoutVars>
      </dgm:prSet>
      <dgm:spPr/>
    </dgm:pt>
  </dgm:ptLst>
  <dgm:cxnLst>
    <dgm:cxn modelId="{5FB03B07-3E0B-4E66-BFFA-89093882E0F8}" type="presOf" srcId="{EEAF3C7B-1223-4152-A73B-F3ADBD021046}" destId="{DA5ACC11-611F-47E8-BDC6-96DD5FE1B9EF}" srcOrd="0" destOrd="0" presId="urn:microsoft.com/office/officeart/2024/layout/VerticalActionList"/>
    <dgm:cxn modelId="{182D3F07-3579-4B10-A59C-E547B0FA6872}" type="presOf" srcId="{4B603AA3-A2A5-4F9C-A105-B6282D87E1F7}" destId="{632DBA59-A8E8-4DF7-93B5-B52007FB0738}" srcOrd="1" destOrd="0" presId="urn:microsoft.com/office/officeart/2024/layout/VerticalActionList"/>
    <dgm:cxn modelId="{3C4E6664-6301-4F08-AB7B-A1FA99A0889E}" type="presOf" srcId="{985985AC-4123-4FC9-BB12-E5391E6F3469}" destId="{6E9C8B36-7E6A-4F40-9067-61E635C5B0DF}" srcOrd="1" destOrd="0" presId="urn:microsoft.com/office/officeart/2024/layout/VerticalActionList"/>
    <dgm:cxn modelId="{7A5CD16A-A2C7-4A1E-A2AA-984F5C4CDCC7}" type="presOf" srcId="{628CC457-92C4-45E8-B9E6-C61B3B2D20AF}" destId="{ABB091E6-69D5-4129-B574-A82FFB5B56E0}" srcOrd="0" destOrd="0" presId="urn:microsoft.com/office/officeart/2024/layout/VerticalActionList"/>
    <dgm:cxn modelId="{017AF06B-FCF3-4A4D-8038-445D9054A488}" type="presOf" srcId="{628CC457-92C4-45E8-B9E6-C61B3B2D20AF}" destId="{C0C7FD6D-7831-42BF-BBEA-2328C35F6A4B}" srcOrd="1" destOrd="0" presId="urn:microsoft.com/office/officeart/2024/layout/VerticalActionList"/>
    <dgm:cxn modelId="{95DF4A8E-D0C6-4A6D-920D-EE34D37FE0F2}" srcId="{EEAF3C7B-1223-4152-A73B-F3ADBD021046}" destId="{628CC457-92C4-45E8-B9E6-C61B3B2D20AF}" srcOrd="2" destOrd="0" parTransId="{281C401D-87AC-403B-97A0-2391121697D0}" sibTransId="{9FD9735E-E6FA-4370-97ED-4883AD52E9F1}"/>
    <dgm:cxn modelId="{B0FB1BCF-B58F-459E-8EE2-B748E2F385F0}" srcId="{EEAF3C7B-1223-4152-A73B-F3ADBD021046}" destId="{985985AC-4123-4FC9-BB12-E5391E6F3469}" srcOrd="0" destOrd="0" parTransId="{BC933F82-73D3-470B-84BC-C773E48F96A9}" sibTransId="{278E0200-0AC7-49CA-8C07-D9E93A8899FE}"/>
    <dgm:cxn modelId="{74F269E8-D8FB-4656-9750-DC246327BB23}" type="presOf" srcId="{4B603AA3-A2A5-4F9C-A105-B6282D87E1F7}" destId="{B0FE5BC3-FFC5-4B9D-AB55-AB5B1274D1DE}" srcOrd="0" destOrd="0" presId="urn:microsoft.com/office/officeart/2024/layout/VerticalActionList"/>
    <dgm:cxn modelId="{6FC9D5EE-77A7-4957-AC6B-9F08716B3A68}" type="presOf" srcId="{985985AC-4123-4FC9-BB12-E5391E6F3469}" destId="{B3DAC3E7-0855-436D-A073-EB4D3B6290C2}" srcOrd="0" destOrd="0" presId="urn:microsoft.com/office/officeart/2024/layout/VerticalActionList"/>
    <dgm:cxn modelId="{AE9855FD-D2D2-45E9-934A-AF8198844652}" srcId="{EEAF3C7B-1223-4152-A73B-F3ADBD021046}" destId="{4B603AA3-A2A5-4F9C-A105-B6282D87E1F7}" srcOrd="1" destOrd="0" parTransId="{3C649130-6DA9-4BBC-8341-066FFB0498A6}" sibTransId="{0C349ADC-77F3-4FC3-B144-767E1FB9744D}"/>
    <dgm:cxn modelId="{6F00ACD3-FBD9-48BD-A34F-72DB66126A65}" type="presParOf" srcId="{DA5ACC11-611F-47E8-BDC6-96DD5FE1B9EF}" destId="{A2BFC387-C0F8-46FA-8DB9-C13D453E7DDD}" srcOrd="0" destOrd="0" presId="urn:microsoft.com/office/officeart/2024/layout/VerticalActionList"/>
    <dgm:cxn modelId="{86345142-2736-46D9-8BEA-DC1C796F5996}" type="presParOf" srcId="{A2BFC387-C0F8-46FA-8DB9-C13D453E7DDD}" destId="{B3DAC3E7-0855-436D-A073-EB4D3B6290C2}" srcOrd="0" destOrd="0" presId="urn:microsoft.com/office/officeart/2024/layout/VerticalActionList"/>
    <dgm:cxn modelId="{588A76B9-464D-4553-BE11-3CB8A92FE068}" type="presParOf" srcId="{A2BFC387-C0F8-46FA-8DB9-C13D453E7DDD}" destId="{6E9C8B36-7E6A-4F40-9067-61E635C5B0DF}" srcOrd="1" destOrd="0" presId="urn:microsoft.com/office/officeart/2024/layout/VerticalActionList"/>
    <dgm:cxn modelId="{86FB3BA6-DD8A-4031-8EE7-033DBB451AFD}" type="presParOf" srcId="{A2BFC387-C0F8-46FA-8DB9-C13D453E7DDD}" destId="{C6506D0B-C459-455F-BE8D-F47FFB04F2FC}" srcOrd="2" destOrd="0" presId="urn:microsoft.com/office/officeart/2024/layout/VerticalActionList"/>
    <dgm:cxn modelId="{E1D326E8-D280-446C-A335-680C9AABDA39}" type="presParOf" srcId="{DA5ACC11-611F-47E8-BDC6-96DD5FE1B9EF}" destId="{9A373789-370C-465E-A0E6-DE05FEA45955}" srcOrd="1" destOrd="0" presId="urn:microsoft.com/office/officeart/2024/layout/VerticalActionList"/>
    <dgm:cxn modelId="{50CB002C-99A1-46BC-B9E5-484109FBF7CF}" type="presParOf" srcId="{DA5ACC11-611F-47E8-BDC6-96DD5FE1B9EF}" destId="{AD0DDDCF-EBE0-4063-9187-DF4F20074672}" srcOrd="2" destOrd="0" presId="urn:microsoft.com/office/officeart/2024/layout/VerticalActionList"/>
    <dgm:cxn modelId="{4FBB9888-6197-4996-8195-5F8DF3FFC3AA}" type="presParOf" srcId="{AD0DDDCF-EBE0-4063-9187-DF4F20074672}" destId="{B0FE5BC3-FFC5-4B9D-AB55-AB5B1274D1DE}" srcOrd="0" destOrd="0" presId="urn:microsoft.com/office/officeart/2024/layout/VerticalActionList"/>
    <dgm:cxn modelId="{2A0FD1E0-8D17-4B3B-B160-162D8E36EE9B}" type="presParOf" srcId="{AD0DDDCF-EBE0-4063-9187-DF4F20074672}" destId="{632DBA59-A8E8-4DF7-93B5-B52007FB0738}" srcOrd="1" destOrd="0" presId="urn:microsoft.com/office/officeart/2024/layout/VerticalActionList"/>
    <dgm:cxn modelId="{BC23A2EF-AB31-44CF-8E11-12BEF7F20448}" type="presParOf" srcId="{AD0DDDCF-EBE0-4063-9187-DF4F20074672}" destId="{F10D2A95-C037-49CD-8272-D1217D144F93}" srcOrd="2" destOrd="0" presId="urn:microsoft.com/office/officeart/2024/layout/VerticalActionList"/>
    <dgm:cxn modelId="{D7ECF3D7-F552-43DF-BFAC-B2FA419D520F}" type="presParOf" srcId="{DA5ACC11-611F-47E8-BDC6-96DD5FE1B9EF}" destId="{369B47D7-6456-4FCE-ABE4-8C5C17611FD5}" srcOrd="3" destOrd="0" presId="urn:microsoft.com/office/officeart/2024/layout/VerticalActionList"/>
    <dgm:cxn modelId="{3BC9928A-EA4C-4E1D-8432-AE67F2D2FEA8}" type="presParOf" srcId="{DA5ACC11-611F-47E8-BDC6-96DD5FE1B9EF}" destId="{2F6C1231-0979-4E33-A6D5-9DCCFB4E24E2}" srcOrd="4" destOrd="0" presId="urn:microsoft.com/office/officeart/2024/layout/VerticalActionList"/>
    <dgm:cxn modelId="{5447453D-D1EF-4101-B4BF-21F5E6E4FE0B}" type="presParOf" srcId="{2F6C1231-0979-4E33-A6D5-9DCCFB4E24E2}" destId="{ABB091E6-69D5-4129-B574-A82FFB5B56E0}" srcOrd="0" destOrd="0" presId="urn:microsoft.com/office/officeart/2024/layout/VerticalActionList"/>
    <dgm:cxn modelId="{3649EFE9-0EFB-4110-897C-67568D0C2696}" type="presParOf" srcId="{2F6C1231-0979-4E33-A6D5-9DCCFB4E24E2}" destId="{C0C7FD6D-7831-42BF-BBEA-2328C35F6A4B}" srcOrd="1" destOrd="0" presId="urn:microsoft.com/office/officeart/2024/layout/VerticalActionList"/>
    <dgm:cxn modelId="{1755F223-1248-4F3D-8DDD-DE6514DFC878}" type="presParOf" srcId="{2F6C1231-0979-4E33-A6D5-9DCCFB4E24E2}" destId="{9ED34A33-D1A4-4245-B113-A496FAF0B591}" srcOrd="2" destOrd="0" presId="urn:microsoft.com/office/officeart/2024/layout/Vertic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AC3E7-0855-436D-A073-EB4D3B6290C2}">
      <dsp:nvSpPr>
        <dsp:cNvPr id="0" name=""/>
        <dsp:cNvSpPr/>
      </dsp:nvSpPr>
      <dsp:spPr>
        <a:xfrm rot="5400000">
          <a:off x="5271414" y="-3481741"/>
          <a:ext cx="744052" cy="7707534"/>
        </a:xfrm>
        <a:prstGeom prst="round2SameRect">
          <a:avLst>
            <a:gd name="adj1" fmla="val 15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05" tIns="73496" rIns="100705" bIns="7349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 dirty="0"/>
            <a:t>Pobreza y Bienestar</a:t>
          </a:r>
          <a:endParaRPr lang="es-CO" sz="1900" b="1" kern="1200" dirty="0"/>
        </a:p>
      </dsp:txBody>
      <dsp:txXfrm rot="16200000">
        <a:off x="21793" y="25890"/>
        <a:ext cx="1881302" cy="700466"/>
      </dsp:txXfrm>
    </dsp:sp>
    <dsp:sp modelId="{6E9C8B36-7E6A-4F40-9067-61E635C5B0DF}">
      <dsp:nvSpPr>
        <dsp:cNvPr id="0" name=""/>
        <dsp:cNvSpPr/>
      </dsp:nvSpPr>
      <dsp:spPr>
        <a:xfrm rot="16200000">
          <a:off x="579521" y="-575424"/>
          <a:ext cx="744052" cy="1903095"/>
        </a:xfrm>
        <a:prstGeom prst="round2SameRect">
          <a:avLst>
            <a:gd name="adj1" fmla="val 100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705" tIns="73496" rIns="100705" bIns="7349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kern="1200" dirty="0"/>
            <a:t>Pobreza y Bienestar</a:t>
          </a:r>
          <a:endParaRPr lang="es-CO" sz="1900" b="1" kern="1200" dirty="0"/>
        </a:p>
      </dsp:txBody>
      <dsp:txXfrm rot="5400000">
        <a:off x="21793" y="25890"/>
        <a:ext cx="1881302" cy="700466"/>
      </dsp:txXfrm>
    </dsp:sp>
    <dsp:sp modelId="{B0FE5BC3-FFC5-4B9D-AB55-AB5B1274D1DE}">
      <dsp:nvSpPr>
        <dsp:cNvPr id="0" name=""/>
        <dsp:cNvSpPr/>
      </dsp:nvSpPr>
      <dsp:spPr>
        <a:xfrm rot="5400000">
          <a:off x="5289681" y="-2692319"/>
          <a:ext cx="744052" cy="7707534"/>
        </a:xfrm>
        <a:prstGeom prst="round2SameRect">
          <a:avLst>
            <a:gd name="adj1" fmla="val 15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05" tIns="73496" rIns="100705" bIns="7349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b="1" kern="1200" dirty="0"/>
            <a:t>Educación </a:t>
          </a:r>
        </a:p>
      </dsp:txBody>
      <dsp:txXfrm rot="16200000">
        <a:off x="37836" y="811215"/>
        <a:ext cx="1881302" cy="700466"/>
      </dsp:txXfrm>
    </dsp:sp>
    <dsp:sp modelId="{632DBA59-A8E8-4DF7-93B5-B52007FB0738}">
      <dsp:nvSpPr>
        <dsp:cNvPr id="0" name=""/>
        <dsp:cNvSpPr/>
      </dsp:nvSpPr>
      <dsp:spPr>
        <a:xfrm rot="16200000">
          <a:off x="595564" y="209900"/>
          <a:ext cx="744052" cy="1903095"/>
        </a:xfrm>
        <a:prstGeom prst="round2SameRect">
          <a:avLst>
            <a:gd name="adj1" fmla="val 100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705" tIns="73496" rIns="100705" bIns="7349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b="1" kern="1200" dirty="0"/>
            <a:t>Educación </a:t>
          </a:r>
        </a:p>
      </dsp:txBody>
      <dsp:txXfrm rot="5400000">
        <a:off x="37836" y="811215"/>
        <a:ext cx="1881302" cy="700466"/>
      </dsp:txXfrm>
    </dsp:sp>
    <dsp:sp modelId="{ABB091E6-69D5-4129-B574-A82FFB5B56E0}">
      <dsp:nvSpPr>
        <dsp:cNvPr id="0" name=""/>
        <dsp:cNvSpPr/>
      </dsp:nvSpPr>
      <dsp:spPr>
        <a:xfrm rot="5400000">
          <a:off x="5289681" y="-1903623"/>
          <a:ext cx="744052" cy="7707534"/>
        </a:xfrm>
        <a:prstGeom prst="round2SameRect">
          <a:avLst>
            <a:gd name="adj1" fmla="val 15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05" tIns="73496" rIns="100705" bIns="7349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b="1" kern="1200" dirty="0"/>
            <a:t>Mercado Laboral </a:t>
          </a:r>
        </a:p>
      </dsp:txBody>
      <dsp:txXfrm rot="16200000">
        <a:off x="21793" y="1599911"/>
        <a:ext cx="1881302" cy="700466"/>
      </dsp:txXfrm>
    </dsp:sp>
    <dsp:sp modelId="{C0C7FD6D-7831-42BF-BBEA-2328C35F6A4B}">
      <dsp:nvSpPr>
        <dsp:cNvPr id="0" name=""/>
        <dsp:cNvSpPr/>
      </dsp:nvSpPr>
      <dsp:spPr>
        <a:xfrm rot="16200000">
          <a:off x="579521" y="998596"/>
          <a:ext cx="744052" cy="1903095"/>
        </a:xfrm>
        <a:prstGeom prst="round2SameRect">
          <a:avLst>
            <a:gd name="adj1" fmla="val 100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705" tIns="73496" rIns="100705" bIns="7349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b="1" kern="1200" dirty="0"/>
            <a:t>Mercado Laboral </a:t>
          </a:r>
        </a:p>
      </dsp:txBody>
      <dsp:txXfrm rot="5400000">
        <a:off x="21793" y="1599911"/>
        <a:ext cx="1881302" cy="700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layout/VerticalActionList">
  <dgm:title val=""/>
  <dgm:desc val=""/>
  <dgm:catLst>
    <dgm:cat type="list" pri="82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dirChoose">
      <dgm:if name="dirNorm" func="var" arg="dir" op="equ" val="norm">
        <dgm:alg type="lin">
          <dgm:param type="linDir" val="fromT"/>
          <dgm:param type="nodeHorzAlign" val="l"/>
        </dgm:alg>
      </dgm:if>
      <dgm:else name="dirRev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alg type="composite"/>
        <dgm:shape xmlns:r="http://schemas.openxmlformats.org/officeDocument/2006/relationships" r:blip="">
          <dgm:adjLst/>
        </dgm:shape>
        <dgm:presOf/>
        <dgm:choose name="compositeDir">
          <dgm:if name="compositeNorm" func="var" arg="dir" op="equ" val="norm">
            <dgm:constrLst>
              <dgm:constr type="l" for="ch" forName="bgOutline" refType="w" fact="0.19"/>
              <dgm:constr type="t" for="ch" forName="bgOutline"/>
              <dgm:constr type="w" for="ch" forName="bgOutline" refType="w" fact="0.81"/>
              <dgm:constr type="h" for="ch" forName="bgOutline" refType="h"/>
              <dgm:constr type="l" for="ch" forName="parentText"/>
              <dgm:constr type="t" for="ch" forName="parentText"/>
              <dgm:constr type="w" for="ch" forName="parentText" refType="w" fact="0.2"/>
              <dgm:constr type="h" for="ch" forName="parentText" refType="h"/>
              <dgm:constr type="l" for="ch" forName="descendantText" refType="w" fact="0.2"/>
              <dgm:constr type="t" for="ch" forName="descendantText"/>
              <dgm:constr type="w" for="ch" forName="descendantText" refType="w" fact="0.8"/>
              <dgm:constr type="h" for="ch" forName="descendantText" refType="h"/>
            </dgm:constrLst>
          </dgm:if>
          <dgm:else name="compositeRev">
            <dgm:constrLst>
              <dgm:constr type="l" for="ch" forName="bgOutline"/>
              <dgm:constr type="t" for="ch" forName="bgOutline"/>
              <dgm:constr type="w" for="ch" forName="bgOutline" refType="w" fact="0.81"/>
              <dgm:constr type="h" for="ch" forName="bgOutline" refType="h"/>
              <dgm:constr type="l" for="ch" forName="parentText" refType="w" fact="0.8"/>
              <dgm:constr type="t" for="ch" forName="parentText"/>
              <dgm:constr type="w" for="ch" forName="parentText" refType="w" fact="0.2"/>
              <dgm:constr type="h" for="ch" forName="parentText" refType="h"/>
              <dgm:constr type="l" for="ch" forName="descendantText"/>
              <dgm:constr type="t" for="ch" forName="descendantText"/>
              <dgm:constr type="w" for="ch" forName="descendantText" refType="w" fact="0.8"/>
              <dgm:constr type="h" for="ch" forName="descendantText" refType="h"/>
            </dgm:constrLst>
          </dgm:else>
        </dgm:choose>
        <dgm:ruleLst/>
        <dgm:layoutNode name="bgOutline" styleLbl="fgAcc1">
          <dgm:alg type="sp"/>
          <dgm:choose name="bgOutlineDir">
            <dgm:if name="bgOutlineNorm" func="var" arg="dir" op="equ" val="norm">
              <dgm:shape xmlns:r="http://schemas.openxmlformats.org/officeDocument/2006/relationships" rot="90" type="round2SameRect" r:blip="">
                <dgm:adjLst>
                  <dgm:adj idx="1" val="0.15"/>
                  <dgm:adj idx="2" val="0"/>
                </dgm:adjLst>
              </dgm:shape>
            </dgm:if>
            <dgm:else name="bgOutlineRev">
              <dgm:shape xmlns:r="http://schemas.openxmlformats.org/officeDocument/2006/relationships" rot="-90" type="round2SameRect" r:blip="">
                <dgm:adjLst>
                  <dgm:adj idx="1" val="0.15"/>
                  <dgm:adj idx="2" val="0"/>
                </dgm:adjLst>
              </dgm:shape>
            </dgm:else>
          </dgm:choose>
          <dgm:presOf axis="self"/>
          <dgm:constrLst/>
          <dgm:ruleLst/>
        </dgm:layoutNode>
        <dgm:layoutNode name="parentText" styleLbl="alignNode1">
          <dgm:varLst>
            <dgm:chMax val="1"/>
            <dgm:bulletEnabled/>
          </dgm:varLst>
          <dgm:alg type="tx">
            <dgm:param type="parTxLTRAlign" val="l"/>
            <dgm:param type="parTxRTLAlign" val="r"/>
          </dgm:alg>
          <dgm:choose name="parentShapeDir">
            <dgm:if name="parentShapeNorm" func="var" arg="dir" op="equ" val="norm">
              <dgm:shape xmlns:r="http://schemas.openxmlformats.org/officeDocument/2006/relationships" rot="-90" type="round2SameRect" r:blip="" zOrderOff="3">
                <dgm:adjLst>
                  <dgm:adj idx="1" val="0.1"/>
                </dgm:adjLst>
              </dgm:shape>
            </dgm:if>
            <dgm:else name="parentShapeRev">
              <dgm:shape xmlns:r="http://schemas.openxmlformats.org/officeDocument/2006/relationships" rot="90" type="round2SameRect" r:blip="" zOrderOff="3">
                <dgm:adjLst>
                  <dgm:adj idx="1" val="0.1"/>
                </dgm:adjLst>
              </dgm:shape>
            </dgm:else>
          </dgm:choos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8" fact="NaN" max="NaN"/>
          </dgm:ruleLst>
        </dgm:layoutNode>
        <dgm:layoutNode name="descendantText" styleLbl="revTx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" ptType="node"/>
          <dgm:constrLst>
            <dgm:constr type="primFontSz" val="24"/>
            <dgm:constr type="lMarg" refType="w" fact="0.06"/>
            <dgm:constr type="rMarg" refType="w" fact="0.06"/>
            <dgm:constr type="tMarg" refType="h" fact="0.28"/>
            <dgm:constr type="bMarg" refType="h" fact="0.28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57C0069F-8527-E610-513D-008C3ACCC2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03B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 descr="Foto en blanco y negro de un campo&#10;&#10;El contenido generado por IA puede ser incorrecto.">
            <a:extLst>
              <a:ext uri="{FF2B5EF4-FFF2-40B4-BE49-F238E27FC236}">
                <a16:creationId xmlns:a16="http://schemas.microsoft.com/office/drawing/2014/main" id="{49039C77-63F2-85DC-7B52-A4BECAA90D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8043" y="4945269"/>
            <a:ext cx="6973957" cy="1912731"/>
          </a:xfrm>
          <a:prstGeom prst="rect">
            <a:avLst/>
          </a:prstGeom>
        </p:spPr>
      </p:pic>
      <p:pic>
        <p:nvPicPr>
          <p:cNvPr id="17" name="Imagen 16" descr="Un grupo de personas haciendo gestos con la mano en la cabeza&#10;&#10;El contenido generado por IA puede ser incorrecto.">
            <a:extLst>
              <a:ext uri="{FF2B5EF4-FFF2-40B4-BE49-F238E27FC236}">
                <a16:creationId xmlns:a16="http://schemas.microsoft.com/office/drawing/2014/main" id="{730869AF-B0E4-96D0-902A-C76B7F2780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37930"/>
            <a:ext cx="11565224" cy="6520070"/>
          </a:xfrm>
          <a:prstGeom prst="rect">
            <a:avLst/>
          </a:prstGeom>
        </p:spPr>
      </p:pic>
      <p:pic>
        <p:nvPicPr>
          <p:cNvPr id="11" name="Imagen 10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FEF1CBA9-5FCD-82C3-78FE-05CEACCDC4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358" y="515424"/>
            <a:ext cx="1437284" cy="10888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381386A-862B-FC9A-CDF3-2E3DC7313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7068" y="2598188"/>
            <a:ext cx="6066183" cy="1868282"/>
          </a:xfrm>
          <a:prstGeom prst="rect">
            <a:avLst/>
          </a:prstGeom>
        </p:spPr>
        <p:txBody>
          <a:bodyPr anchor="b"/>
          <a:lstStyle>
            <a:lvl1pPr algn="ctr">
              <a:defRPr sz="4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35E85A-6EF6-5D04-FC9F-413AEC9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7068" y="5077863"/>
            <a:ext cx="6066183" cy="78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7895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5CF510BC-1925-5F8D-CB81-8066F75094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73" y="459083"/>
            <a:ext cx="1079265" cy="81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15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CB396866-C021-2217-C0E2-C135FE97EB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757" y="-60251"/>
            <a:ext cx="12271513" cy="6918251"/>
          </a:xfrm>
          <a:prstGeom prst="rect">
            <a:avLst/>
          </a:prstGeom>
        </p:spPr>
      </p:pic>
      <p:pic>
        <p:nvPicPr>
          <p:cNvPr id="7" name="Imagen 6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6D658C34-A985-5006-51FC-DC9860E13D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368" y="459083"/>
            <a:ext cx="1079265" cy="81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2BF69D56-DBFA-175E-6242-4F551755C8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Imagen 7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0A465FFC-9C35-3EB9-B9EE-366E8991A8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73" y="459083"/>
            <a:ext cx="1079265" cy="817625"/>
          </a:xfrm>
          <a:prstGeom prst="rect">
            <a:avLst/>
          </a:prstGeom>
        </p:spPr>
      </p:pic>
      <p:pic>
        <p:nvPicPr>
          <p:cNvPr id="10" name="Imagen 9" descr="Un barco en el agua&#10;&#10;El contenido generado por IA puede ser incorrecto.">
            <a:extLst>
              <a:ext uri="{FF2B5EF4-FFF2-40B4-BE49-F238E27FC236}">
                <a16:creationId xmlns:a16="http://schemas.microsoft.com/office/drawing/2014/main" id="{FD527901-4116-5298-23B0-90373B4D8D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88199"/>
            <a:ext cx="12192000" cy="52698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81F1C75-8575-2095-6085-EF6A963CA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13" y="776583"/>
            <a:ext cx="9515061" cy="11814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EBE731-A875-BE87-133D-DB3D1A736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312" y="2279906"/>
            <a:ext cx="9515061" cy="3430781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837014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78095-8514-39CA-30C7-694533032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936" y="776584"/>
            <a:ext cx="8690514" cy="287951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582072-6078-29B7-EBA5-7204C1830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6936" y="3950899"/>
            <a:ext cx="8690514" cy="21528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5" name="Imagen 14" descr="Una persona con un sombrero&#10;&#10;El contenido generado por IA puede ser incorrecto.">
            <a:extLst>
              <a:ext uri="{FF2B5EF4-FFF2-40B4-BE49-F238E27FC236}">
                <a16:creationId xmlns:a16="http://schemas.microsoft.com/office/drawing/2014/main" id="{4B879E10-5EC3-3345-B7BF-49B6B0388E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36166"/>
            <a:ext cx="2656936" cy="4321834"/>
          </a:xfrm>
          <a:prstGeom prst="rect">
            <a:avLst/>
          </a:prstGeom>
        </p:spPr>
      </p:pic>
      <p:pic>
        <p:nvPicPr>
          <p:cNvPr id="17" name="Imagen 16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3BBEB06C-C44A-9FEE-4FDD-4C7D3247BD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73" y="459083"/>
            <a:ext cx="1079265" cy="81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84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245065C1-399E-CE05-CECA-BE60B0D2B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73" y="459083"/>
            <a:ext cx="1079265" cy="817625"/>
          </a:xfrm>
          <a:prstGeom prst="rect">
            <a:avLst/>
          </a:prstGeom>
        </p:spPr>
      </p:pic>
      <p:pic>
        <p:nvPicPr>
          <p:cNvPr id="11" name="Imagen 10" descr="Imagen que contiene caminando, hombre, campo, parado&#10;&#10;El contenido generado por IA puede ser incorrecto.">
            <a:extLst>
              <a:ext uri="{FF2B5EF4-FFF2-40B4-BE49-F238E27FC236}">
                <a16:creationId xmlns:a16="http://schemas.microsoft.com/office/drawing/2014/main" id="{DFABD569-96E5-BE74-129A-FE8F2EEB8E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227607"/>
            <a:ext cx="12192000" cy="1630393"/>
          </a:xfrm>
          <a:prstGeom prst="rect">
            <a:avLst/>
          </a:prstGeom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DBBD097C-048D-A1D2-4DF7-D60EDED5A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312" y="2279906"/>
            <a:ext cx="9515061" cy="3430781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9196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BE0B56FC-DEFB-4043-34C0-306BA01FEF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73" y="459083"/>
            <a:ext cx="1079265" cy="817625"/>
          </a:xfrm>
          <a:prstGeom prst="rect">
            <a:avLst/>
          </a:prstGeom>
        </p:spPr>
      </p:pic>
      <p:pic>
        <p:nvPicPr>
          <p:cNvPr id="9" name="Imagen 8" descr="Una persona con un sombrero&#10;&#10;El contenido generado por IA puede ser incorrecto.">
            <a:extLst>
              <a:ext uri="{FF2B5EF4-FFF2-40B4-BE49-F238E27FC236}">
                <a16:creationId xmlns:a16="http://schemas.microsoft.com/office/drawing/2014/main" id="{8DA9EA01-F7D8-3C88-7860-B75B6421E4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5177"/>
            <a:ext cx="2422990" cy="42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9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E4F46-E33E-BB1D-0EBA-CEBD933C4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50185" y="2326444"/>
            <a:ext cx="4191000" cy="38995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AEF685-A6F8-11D6-1A47-1FDAA1DFF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5405" y="2326444"/>
            <a:ext cx="4191000" cy="38995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8" name="Imagen 7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C81A6D9B-5871-AF73-327B-7650FD1F34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73" y="459083"/>
            <a:ext cx="1079265" cy="817625"/>
          </a:xfrm>
          <a:prstGeom prst="rect">
            <a:avLst/>
          </a:prstGeom>
        </p:spPr>
      </p:pic>
      <p:pic>
        <p:nvPicPr>
          <p:cNvPr id="11" name="Imagen 10" descr="Imagen que contiene persona, sostener, colorido, llevar&#10;&#10;El contenido generado por IA puede ser incorrecto.">
            <a:extLst>
              <a:ext uri="{FF2B5EF4-FFF2-40B4-BE49-F238E27FC236}">
                <a16:creationId xmlns:a16="http://schemas.microsoft.com/office/drawing/2014/main" id="{248699EB-B488-9DAF-D4B1-F1084855D9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326444"/>
            <a:ext cx="2915728" cy="453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64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4AF3D275-491C-5AC4-9AE1-FF5BE21D55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73" y="459083"/>
            <a:ext cx="1079265" cy="817625"/>
          </a:xfrm>
          <a:prstGeom prst="rect">
            <a:avLst/>
          </a:prstGeom>
        </p:spPr>
      </p:pic>
      <p:pic>
        <p:nvPicPr>
          <p:cNvPr id="8" name="Imagen 7" descr="Un hombre con un micrófono en la mano&#10;&#10;El contenido generado por IA puede ser incorrecto.">
            <a:extLst>
              <a:ext uri="{FF2B5EF4-FFF2-40B4-BE49-F238E27FC236}">
                <a16:creationId xmlns:a16="http://schemas.microsoft.com/office/drawing/2014/main" id="{D396846E-D1D6-FEAA-86C3-22C1D82EF5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59787"/>
            <a:ext cx="3383240" cy="509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6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877A523D-72A0-43CA-553C-2028EDEBDA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73" y="459083"/>
            <a:ext cx="1079265" cy="817625"/>
          </a:xfrm>
          <a:prstGeom prst="rect">
            <a:avLst/>
          </a:prstGeom>
        </p:spPr>
      </p:pic>
      <p:pic>
        <p:nvPicPr>
          <p:cNvPr id="13" name="Imagen 12" descr="Un hombre y una mujer con un celular en la mano&#10;&#10;El contenido generado por IA puede ser incorrecto.">
            <a:extLst>
              <a:ext uri="{FF2B5EF4-FFF2-40B4-BE49-F238E27FC236}">
                <a16:creationId xmlns:a16="http://schemas.microsoft.com/office/drawing/2014/main" id="{501B4D7F-0E24-FED7-9D1F-4B8F52C78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501660"/>
            <a:ext cx="2904227" cy="435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36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8DEEF9BE-6CCD-9C9B-5A00-69917814B7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73" y="459083"/>
            <a:ext cx="1079265" cy="817625"/>
          </a:xfrm>
          <a:prstGeom prst="rect">
            <a:avLst/>
          </a:prstGeom>
        </p:spPr>
      </p:pic>
      <p:pic>
        <p:nvPicPr>
          <p:cNvPr id="14" name="Imagen 1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82E5C1C5-D3E8-EA6D-2309-772D65F27B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605177"/>
            <a:ext cx="2621206" cy="42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2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34081D49-F323-8D43-EC6E-E26F698B7B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6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7" r:id="rId4"/>
    <p:sldLayoutId id="2147483654" r:id="rId5"/>
    <p:sldLayoutId id="2147483652" r:id="rId6"/>
    <p:sldLayoutId id="2147483655" r:id="rId7"/>
    <p:sldLayoutId id="2147483653" r:id="rId8"/>
    <p:sldLayoutId id="2147483656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838CD4-D552-BA53-5405-AFDD7C8EF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3880" y="2625487"/>
            <a:ext cx="6871415" cy="1868282"/>
          </a:xfrm>
        </p:spPr>
        <p:txBody>
          <a:bodyPr/>
          <a:lstStyle/>
          <a:p>
            <a:r>
              <a:rPr lang="es-CO" sz="2800" b="1" dirty="0">
                <a:solidFill>
                  <a:schemeClr val="bg1"/>
                </a:solidFill>
              </a:rPr>
              <a:t>Hacia una Equidad Racial y Desarrollo Territorial Afrodescendiente: Desafíos y Oportunidades para una Colombia Inclusiva</a:t>
            </a:r>
            <a:br>
              <a:rPr lang="es-CO" dirty="0"/>
            </a:b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84432B-F1D5-594B-AD09-75771AB14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1340" y="5172049"/>
            <a:ext cx="6066183" cy="786225"/>
          </a:xfrm>
        </p:spPr>
        <p:txBody>
          <a:bodyPr/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CO" sz="1600" dirty="0">
                <a:solidFill>
                  <a:schemeClr val="bg1"/>
                </a:solidFill>
              </a:rPr>
              <a:t>Cleisser Johanna Cuero Villegas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CO" sz="1600" dirty="0">
                <a:solidFill>
                  <a:schemeClr val="bg1"/>
                </a:solidFill>
              </a:rPr>
              <a:t>Directora para la Equidad y la Igualdad de Comunidades Negras, Afrocolombianas, Raizales y Palenqueras.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CO" sz="1600" dirty="0">
                <a:solidFill>
                  <a:schemeClr val="bg1"/>
                </a:solidFill>
              </a:rPr>
              <a:t>Ministerio de Igualdad y Equidad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CO" sz="1600" dirty="0">
                <a:solidFill>
                  <a:schemeClr val="bg1"/>
                </a:solidFill>
              </a:rPr>
              <a:t>Colombia</a:t>
            </a:r>
            <a:br>
              <a:rPr lang="es-CO" sz="1600" dirty="0">
                <a:solidFill>
                  <a:schemeClr val="bg1"/>
                </a:solidFill>
              </a:rPr>
            </a:br>
            <a:endParaRPr lang="es-ES" dirty="0">
              <a:solidFill>
                <a:schemeClr val="bg1"/>
              </a:solidFill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9635CE4-3A68-67B8-D60A-DDC3F5310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065984"/>
              </p:ext>
            </p:extLst>
          </p:nvPr>
        </p:nvGraphicFramePr>
        <p:xfrm>
          <a:off x="7994904" y="64008"/>
          <a:ext cx="4133088" cy="8861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9610">
                  <a:extLst>
                    <a:ext uri="{9D8B030D-6E8A-4147-A177-3AD203B41FA5}">
                      <a16:colId xmlns:a16="http://schemas.microsoft.com/office/drawing/2014/main" val="539416384"/>
                    </a:ext>
                  </a:extLst>
                </a:gridCol>
                <a:gridCol w="759599">
                  <a:extLst>
                    <a:ext uri="{9D8B030D-6E8A-4147-A177-3AD203B41FA5}">
                      <a16:colId xmlns:a16="http://schemas.microsoft.com/office/drawing/2014/main" val="1569141318"/>
                    </a:ext>
                  </a:extLst>
                </a:gridCol>
                <a:gridCol w="913879">
                  <a:extLst>
                    <a:ext uri="{9D8B030D-6E8A-4147-A177-3AD203B41FA5}">
                      <a16:colId xmlns:a16="http://schemas.microsoft.com/office/drawing/2014/main" val="93353533"/>
                    </a:ext>
                  </a:extLst>
                </a:gridCol>
              </a:tblGrid>
              <a:tr h="22658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200" b="1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Ministerio de Igualdad y Equidad</a:t>
                      </a:r>
                      <a:br>
                        <a:rPr lang="es-MX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</a:br>
                      <a:r>
                        <a:rPr lang="es-MX" sz="1200" b="1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Proceso: </a:t>
                      </a:r>
                      <a:r>
                        <a:rPr lang="es-MX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Gestión de Comunicaciones</a:t>
                      </a:r>
                      <a:br>
                        <a:rPr lang="es-MX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</a:br>
                      <a:r>
                        <a:rPr lang="es-MX" sz="1200" b="1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Formato: </a:t>
                      </a:r>
                      <a:r>
                        <a:rPr lang="es-MX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Plantilla de Presentación</a:t>
                      </a:r>
                      <a:endParaRPr lang="es-CO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PÁGINA: 1 DE 1 </a:t>
                      </a:r>
                      <a:endParaRPr lang="es-CO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662869"/>
                  </a:ext>
                </a:extLst>
              </a:tr>
              <a:tr h="22658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CÓD: GC- FO-006</a:t>
                      </a:r>
                      <a:endParaRPr lang="es-CO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249324"/>
                  </a:ext>
                </a:extLst>
              </a:tr>
              <a:tr h="2495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V 3.0</a:t>
                      </a:r>
                      <a:endParaRPr lang="es-CO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20/04/2026</a:t>
                      </a:r>
                      <a:endParaRPr lang="es-CO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8300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0454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9C98D35-0B87-134E-FDE7-E7ECA7BC9EDD}"/>
              </a:ext>
            </a:extLst>
          </p:cNvPr>
          <p:cNvSpPr txBox="1"/>
          <p:nvPr/>
        </p:nvSpPr>
        <p:spPr>
          <a:xfrm>
            <a:off x="965200" y="1214651"/>
            <a:ext cx="104648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MINISTERIO DE IGUALDAD Y EQUIDAD</a:t>
            </a:r>
          </a:p>
          <a:p>
            <a:endParaRPr lang="es-CO" dirty="0"/>
          </a:p>
          <a:p>
            <a:r>
              <a:rPr lang="es-CO" sz="2400" dirty="0"/>
              <a:t>Creado bajo la ley 2281 de 2023.</a:t>
            </a:r>
          </a:p>
          <a:p>
            <a:endParaRPr lang="es-CO" sz="2400" dirty="0"/>
          </a:p>
          <a:p>
            <a:r>
              <a:rPr lang="es-CO" sz="2400" dirty="0"/>
              <a:t>Objeto: Diseñar, formular, adoptar, dirigir, coordinar, articular, ejecutar, fortalecer y evaluar las políticas, planes, programas, estrategias, proyectos y medidas para contribuir a la eliminación de las desigualdades económicas, políticas y sociales, impulsando el goce efectivo del derecho a la igualdad.</a:t>
            </a:r>
          </a:p>
          <a:p>
            <a:endParaRPr lang="es-CO" sz="2400" dirty="0"/>
          </a:p>
          <a:p>
            <a:r>
              <a:rPr lang="es-CO" sz="2400" dirty="0"/>
              <a:t>Atención a 14 poblaciones en todas sus diversidades  y  con protección especial: Mujeres, </a:t>
            </a:r>
            <a:r>
              <a:rPr lang="es-CO" sz="2400" dirty="0" err="1"/>
              <a:t>Lgbtiq</a:t>
            </a:r>
            <a:r>
              <a:rPr lang="es-CO" sz="2400" dirty="0"/>
              <a:t>+, afrodescendientes, indígenas, Romm, Campesinos, </a:t>
            </a:r>
            <a:r>
              <a:rPr lang="es-CO" sz="2400" dirty="0" err="1"/>
              <a:t>Jovenes</a:t>
            </a:r>
            <a:r>
              <a:rPr lang="es-CO" sz="2400" dirty="0"/>
              <a:t>, hogares en situación de pobreza, personas con discapacidad, habitantes de calle, población migrante, adultos mayores, niñez, territorios excluidos.</a:t>
            </a:r>
          </a:p>
          <a:p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27708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C4B55-B785-ABEE-4683-C6A2773FA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FCBBF39-4E33-180F-AB00-B8A1498853A7}"/>
              </a:ext>
            </a:extLst>
          </p:cNvPr>
          <p:cNvSpPr txBox="1"/>
          <p:nvPr/>
        </p:nvSpPr>
        <p:spPr>
          <a:xfrm>
            <a:off x="1542196" y="1214651"/>
            <a:ext cx="95807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Acciones afirmativas para población Afrodescendiente:</a:t>
            </a:r>
          </a:p>
          <a:p>
            <a:endParaRPr lang="es-CO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es-CO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Programas:</a:t>
            </a:r>
          </a:p>
          <a:p>
            <a:pPr marL="800100" lvl="1" indent="-342900">
              <a:buFontTx/>
              <a:buChar char="-"/>
            </a:pPr>
            <a:r>
              <a:rPr lang="es-CO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Tejiendo Sistemas económicos propios.</a:t>
            </a:r>
          </a:p>
          <a:p>
            <a:pPr marL="800100" lvl="1" indent="-342900">
              <a:buFontTx/>
              <a:buChar char="-"/>
            </a:pPr>
            <a:r>
              <a:rPr lang="es-CO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Cuidando la vida en el territorio.</a:t>
            </a:r>
          </a:p>
          <a:p>
            <a:pPr marL="800100" lvl="1" indent="-342900">
              <a:buFontTx/>
              <a:buChar char="-"/>
            </a:pPr>
            <a:r>
              <a:rPr lang="es-CO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Reconociendo saberes en la diferencia.</a:t>
            </a:r>
          </a:p>
          <a:p>
            <a:pPr marL="285750" indent="-285750">
              <a:buFontTx/>
              <a:buChar char="-"/>
            </a:pPr>
            <a:r>
              <a:rPr lang="es-CO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Articulación con la Comisión Intersectorial de Reparaciones Históricas.</a:t>
            </a:r>
          </a:p>
          <a:p>
            <a:pPr marL="285750" indent="-285750">
              <a:buFontTx/>
              <a:buChar char="-"/>
            </a:pPr>
            <a:r>
              <a:rPr lang="es-CO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Agendas de cooperación internacional: </a:t>
            </a:r>
          </a:p>
          <a:p>
            <a:pPr marL="742950" lvl="1" indent="-285750">
              <a:buFontTx/>
              <a:buChar char="-"/>
            </a:pPr>
            <a:r>
              <a:rPr lang="es-CO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 regional de Quilombos – 2024 -2028</a:t>
            </a:r>
          </a:p>
          <a:p>
            <a:pPr marL="742950" lvl="1" indent="-285750">
              <a:buFontTx/>
              <a:buChar char="-"/>
            </a:pPr>
            <a:r>
              <a:rPr lang="es-CO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PIPA Afrodescendiente ( SEGIB/MIREX) 2026</a:t>
            </a:r>
          </a:p>
          <a:p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87405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2089AA-5FCB-23D9-2CCB-F7C58F59F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076" y="1989242"/>
            <a:ext cx="8690514" cy="2879515"/>
          </a:xfrm>
        </p:spPr>
        <p:txBody>
          <a:bodyPr/>
          <a:lstStyle/>
          <a:p>
            <a:r>
              <a:rPr lang="es-CO" sz="4000" dirty="0"/>
              <a:t>"Reconocer al pueblo afrodescendiente es el primer paso para construir una Colombia libre de racismo y discriminación."</a:t>
            </a:r>
          </a:p>
        </p:txBody>
      </p:sp>
    </p:spTree>
    <p:extLst>
      <p:ext uri="{BB962C8B-B14F-4D97-AF65-F5344CB8AC3E}">
        <p14:creationId xmlns:p14="http://schemas.microsoft.com/office/powerpoint/2010/main" val="1753463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A7E2D-EF48-2E5C-F6FB-2417E08A6B79}"/>
              </a:ext>
            </a:extLst>
          </p:cNvPr>
          <p:cNvSpPr txBox="1">
            <a:spLocks/>
          </p:cNvSpPr>
          <p:nvPr/>
        </p:nvSpPr>
        <p:spPr>
          <a:xfrm>
            <a:off x="333375" y="1701616"/>
            <a:ext cx="11563350" cy="12130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s-ES" sz="9600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2591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D718E4-D2EA-079D-30BB-F6B629F6F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41" y="1438658"/>
            <a:ext cx="8579856" cy="3430781"/>
          </a:xfrm>
        </p:spPr>
        <p:txBody>
          <a:bodyPr/>
          <a:lstStyle/>
          <a:p>
            <a:pPr marL="0" indent="0" algn="just">
              <a:buNone/>
            </a:pPr>
            <a:r>
              <a:rPr lang="es-MX" dirty="0"/>
              <a:t>“Pese a la magnitud de sus contribuciones, la mayoría de las personas Afrodescendientes viven profundas desigualdades y están lejos de alcanzar las condiciones necesarias para una vida digna, pues más allá de los avances en el ejercicio y goce de sus derechos, persiste el racismo estructural”. </a:t>
            </a:r>
          </a:p>
          <a:p>
            <a:pPr marL="0" indent="0" algn="just">
              <a:buNone/>
            </a:pPr>
            <a:endParaRPr lang="es-MX" sz="1800" dirty="0"/>
          </a:p>
          <a:p>
            <a:pPr marL="0" indent="0" algn="ctr">
              <a:buNone/>
            </a:pPr>
            <a:r>
              <a:rPr lang="es-MX" sz="1800" dirty="0"/>
              <a:t>(SEGIB. 2024, Pág. 6). 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3151881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6C7A6-0E75-2A08-0C7B-7EAE0E62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sz="3600" b="1" dirty="0"/>
              <a:t>BRECHAS DE DESIGUALDAD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11504A-323E-9EFD-C8CB-364BCF272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/>
              <a:t>Invisibilidad estadística.</a:t>
            </a:r>
          </a:p>
          <a:p>
            <a:pPr marL="0" indent="0">
              <a:buNone/>
            </a:pPr>
            <a:endParaRPr lang="es-CO" dirty="0"/>
          </a:p>
          <a:p>
            <a:r>
              <a:rPr lang="es-CO" dirty="0"/>
              <a:t>Desigualdad Socio Económica.</a:t>
            </a:r>
          </a:p>
          <a:p>
            <a:pPr marL="0" indent="0">
              <a:buNone/>
            </a:pPr>
            <a:endParaRPr lang="es-CO" dirty="0"/>
          </a:p>
          <a:p>
            <a:r>
              <a:rPr lang="es-CO" dirty="0"/>
              <a:t>Brechas Institucionales.</a:t>
            </a:r>
          </a:p>
        </p:txBody>
      </p:sp>
    </p:spTree>
    <p:extLst>
      <p:ext uri="{BB962C8B-B14F-4D97-AF65-F5344CB8AC3E}">
        <p14:creationId xmlns:p14="http://schemas.microsoft.com/office/powerpoint/2010/main" val="1773955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4268DA-570E-E4DE-3E62-FF3A4B556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6937" y="2352583"/>
            <a:ext cx="8690514" cy="2152834"/>
          </a:xfrm>
        </p:spPr>
        <p:txBody>
          <a:bodyPr/>
          <a:lstStyle/>
          <a:p>
            <a:pPr algn="ctr"/>
            <a:r>
              <a:rPr lang="es-MX" sz="4000" dirty="0">
                <a:solidFill>
                  <a:schemeClr val="tx1"/>
                </a:solidFill>
              </a:rPr>
              <a:t>6,8% a 10,5% de la población se </a:t>
            </a:r>
            <a:r>
              <a:rPr lang="es-MX" sz="4000" dirty="0" err="1">
                <a:solidFill>
                  <a:schemeClr val="tx1"/>
                </a:solidFill>
              </a:rPr>
              <a:t>autorreconoce</a:t>
            </a:r>
            <a:r>
              <a:rPr lang="es-MX" sz="4000" dirty="0">
                <a:solidFill>
                  <a:schemeClr val="tx1"/>
                </a:solidFill>
              </a:rPr>
              <a:t> como negra, afrocolombiana, raizal o palenquera</a:t>
            </a:r>
            <a:endParaRPr lang="es-ES" sz="4000" dirty="0">
              <a:solidFill>
                <a:schemeClr val="tx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AFDC417-0F24-6744-2442-6D9FD4D5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769" y="754267"/>
            <a:ext cx="9149682" cy="878515"/>
          </a:xfrm>
        </p:spPr>
        <p:txBody>
          <a:bodyPr/>
          <a:lstStyle/>
          <a:p>
            <a:pPr algn="ctr"/>
            <a:r>
              <a:rPr lang="es-CO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AFRODESCENDENCIA EN COLOMBIA</a:t>
            </a:r>
            <a:endParaRPr lang="es-ES" sz="3200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482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AAFDA-9A5D-B3EB-2F00-2155A5DD8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3600" b="1" dirty="0"/>
              <a:t>Marco Legal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7285D4-094C-FC18-DABA-545D52A4B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8930" y="1713609"/>
            <a:ext cx="9515061" cy="3430781"/>
          </a:xfrm>
        </p:spPr>
        <p:txBody>
          <a:bodyPr/>
          <a:lstStyle/>
          <a:p>
            <a:r>
              <a:rPr lang="es-CO" dirty="0"/>
              <a:t>Constitución Política del 91 Art. 7 y 8: Diversidad Étnica y Cultural, Protección especial. </a:t>
            </a:r>
          </a:p>
          <a:p>
            <a:r>
              <a:rPr lang="es-CO" dirty="0"/>
              <a:t>Ley 70 de 1993: Ley de comunidades negras.</a:t>
            </a:r>
          </a:p>
          <a:p>
            <a:r>
              <a:rPr lang="es-CO" dirty="0"/>
              <a:t>Ley 725 de 2001: 21 de mayo día de la Afrocolombianidad.</a:t>
            </a:r>
          </a:p>
          <a:p>
            <a:r>
              <a:rPr lang="es-CO" dirty="0"/>
              <a:t>Ley 1833 de 2017: Comisión legal protección de derechos de las comunidades negras, afro dentro del congreso.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19148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CFF5BDDB-54EF-8848-E4DE-71D365EBC0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2537084"/>
              </p:ext>
            </p:extLst>
          </p:nvPr>
        </p:nvGraphicFramePr>
        <p:xfrm>
          <a:off x="1908175" y="2377440"/>
          <a:ext cx="9515475" cy="2322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D1053B18-9980-6B80-AD7C-3095B0292BC2}"/>
              </a:ext>
            </a:extLst>
          </p:cNvPr>
          <p:cNvSpPr txBox="1">
            <a:spLocks/>
          </p:cNvSpPr>
          <p:nvPr/>
        </p:nvSpPr>
        <p:spPr>
          <a:xfrm>
            <a:off x="1588168" y="776583"/>
            <a:ext cx="10270457" cy="1181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s-MX" sz="2400" b="1" dirty="0"/>
              <a:t>DESIGUALDADES SOCIODEMOGRÁFICAS Y VULNERABILIDAD ESTRUCTURAL PARA PERSONAS AFRODESCENDIENTES</a:t>
            </a:r>
            <a:endParaRPr lang="es-ES" sz="24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8685F7-9125-0377-40FA-417798CA1167}"/>
              </a:ext>
            </a:extLst>
          </p:cNvPr>
          <p:cNvSpPr txBox="1"/>
          <p:nvPr/>
        </p:nvSpPr>
        <p:spPr>
          <a:xfrm>
            <a:off x="3977639" y="2354512"/>
            <a:ext cx="724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La CEPAL advierte que la población afrodescendiente está desproporcionadamente sobrerrepresentada en los índices de pobreza y exclusión social</a:t>
            </a:r>
            <a:endParaRPr lang="es-CO" sz="16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8B77B9-A203-8BF0-7C70-DF3042432B2C}"/>
              </a:ext>
            </a:extLst>
          </p:cNvPr>
          <p:cNvSpPr txBox="1"/>
          <p:nvPr/>
        </p:nvSpPr>
        <p:spPr>
          <a:xfrm>
            <a:off x="3977640" y="3162580"/>
            <a:ext cx="7306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El DANE (fuente primaria de estadísticas para los análisis de la CEPAL) señala que el bajo logro educativo afecta a cerca del 51% de esta población.</a:t>
            </a:r>
            <a:endParaRPr lang="es-CO" sz="16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A5F0E72-7026-48F1-6DA4-F175FD8586CA}"/>
              </a:ext>
            </a:extLst>
          </p:cNvPr>
          <p:cNvSpPr txBox="1"/>
          <p:nvPr/>
        </p:nvSpPr>
        <p:spPr>
          <a:xfrm>
            <a:off x="3977639" y="3993577"/>
            <a:ext cx="7242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El porcentaje de informalidad laboral llega a ser superior al 80% para los afrocolombianos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412511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748B6-A768-DF0E-52F5-2F9FC926C37E}"/>
              </a:ext>
            </a:extLst>
          </p:cNvPr>
          <p:cNvSpPr txBox="1">
            <a:spLocks/>
          </p:cNvSpPr>
          <p:nvPr/>
        </p:nvSpPr>
        <p:spPr>
          <a:xfrm>
            <a:off x="1733550" y="776583"/>
            <a:ext cx="10115549" cy="1181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s-CO" sz="2600" b="1" dirty="0"/>
              <a:t>DESAFÍOS PARA LA EQUIDAD RACIAL Y EL DESARROLLO TERRITORIAL AFRODESCENDIENTE</a:t>
            </a:r>
            <a:r>
              <a:rPr lang="es-CO" sz="2600" dirty="0"/>
              <a:t> </a:t>
            </a:r>
            <a:endParaRPr lang="es-ES" sz="26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448E1D-10D2-C32B-97AF-C35D11DFF8C4}"/>
              </a:ext>
            </a:extLst>
          </p:cNvPr>
          <p:cNvSpPr txBox="1"/>
          <p:nvPr/>
        </p:nvSpPr>
        <p:spPr>
          <a:xfrm>
            <a:off x="2926080" y="2499784"/>
            <a:ext cx="7653528" cy="3101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CO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Discriminación racial y exclusión social.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CO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Desigualdades en acceso a servicios básicos (educación, salud, justicia).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CO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Limitaciones </a:t>
            </a:r>
            <a:r>
              <a:rPr lang="es-CO" sz="32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en la participación política y económica.</a:t>
            </a:r>
          </a:p>
        </p:txBody>
      </p:sp>
    </p:spTree>
    <p:extLst>
      <p:ext uri="{BB962C8B-B14F-4D97-AF65-F5344CB8AC3E}">
        <p14:creationId xmlns:p14="http://schemas.microsoft.com/office/powerpoint/2010/main" val="1818834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D739FF-C3C0-5606-F1E2-B960D71676E2}"/>
              </a:ext>
            </a:extLst>
          </p:cNvPr>
          <p:cNvSpPr txBox="1">
            <a:spLocks/>
          </p:cNvSpPr>
          <p:nvPr/>
        </p:nvSpPr>
        <p:spPr>
          <a:xfrm>
            <a:off x="1743075" y="776583"/>
            <a:ext cx="10134600" cy="1181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s-CO" sz="3200" b="1" dirty="0"/>
              <a:t>OPORTUNIDADES PARA EL DESARROLLO TERRITORIAL AFRODESCENDIENTE</a:t>
            </a:r>
            <a:endParaRPr lang="es-ES" sz="3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213DB28-7D09-2679-233A-BB1A57769A38}"/>
              </a:ext>
            </a:extLst>
          </p:cNvPr>
          <p:cNvSpPr txBox="1"/>
          <p:nvPr/>
        </p:nvSpPr>
        <p:spPr>
          <a:xfrm>
            <a:off x="3037840" y="2550161"/>
            <a:ext cx="7792720" cy="3667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s-CO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Reconocimiento de los derechos territoriales y culturales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s-CO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Fortalecimiento de la identidad y la cultura afrodescendiente.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s-CO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Iniciativas de desarrollo sostenible y equitativo</a:t>
            </a:r>
          </a:p>
        </p:txBody>
      </p:sp>
    </p:spTree>
    <p:extLst>
      <p:ext uri="{BB962C8B-B14F-4D97-AF65-F5344CB8AC3E}">
        <p14:creationId xmlns:p14="http://schemas.microsoft.com/office/powerpoint/2010/main" val="4258578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665AAD-AAF6-CE49-09FA-0F8EABC4A37D}"/>
              </a:ext>
            </a:extLst>
          </p:cNvPr>
          <p:cNvSpPr txBox="1">
            <a:spLocks/>
          </p:cNvSpPr>
          <p:nvPr/>
        </p:nvSpPr>
        <p:spPr>
          <a:xfrm>
            <a:off x="1752600" y="776583"/>
            <a:ext cx="10096499" cy="1181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s-CO" sz="3600" b="1" dirty="0"/>
              <a:t>ESTRATEGIAS PARA UNA COLOMBIA INCLUSIVA.</a:t>
            </a:r>
            <a:r>
              <a:rPr lang="es-CO" sz="3600" dirty="0"/>
              <a:t> </a:t>
            </a:r>
            <a:endParaRPr lang="es-ES" sz="36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5D5227-C829-8AD9-3EEF-1FA0CE26993B}"/>
              </a:ext>
            </a:extLst>
          </p:cNvPr>
          <p:cNvSpPr txBox="1"/>
          <p:nvPr/>
        </p:nvSpPr>
        <p:spPr>
          <a:xfrm>
            <a:off x="3531870" y="2372594"/>
            <a:ext cx="8111490" cy="3844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CO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Políticas públicas y programas </a:t>
            </a:r>
            <a:r>
              <a:rPr lang="es-CO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</a:t>
            </a:r>
            <a:r>
              <a:rPr lang="es-CO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acciones afirmativas.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CO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Fortalecimiento de la participación ciudadana y la organización comunitaria.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CO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Alianzas y colaboraciones entre actores públicos y privados.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CO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Agendas </a:t>
            </a:r>
            <a:r>
              <a:rPr lang="es-CO" sz="28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de cooperación internacional.</a:t>
            </a:r>
          </a:p>
        </p:txBody>
      </p:sp>
    </p:spTree>
    <p:extLst>
      <p:ext uri="{BB962C8B-B14F-4D97-AF65-F5344CB8AC3E}">
        <p14:creationId xmlns:p14="http://schemas.microsoft.com/office/powerpoint/2010/main" val="41745376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D9E3EF493C7E2449C4FC41B7171B4D8" ma:contentTypeVersion="13" ma:contentTypeDescription="Crear nuevo documento." ma:contentTypeScope="" ma:versionID="88d359db861b4998e3dfcc6e429de7ca">
  <xsd:schema xmlns:xsd="http://www.w3.org/2001/XMLSchema" xmlns:xs="http://www.w3.org/2001/XMLSchema" xmlns:p="http://schemas.microsoft.com/office/2006/metadata/properties" xmlns:ns2="df2f55d6-af6e-4553-b49e-dc8f1686e992" xmlns:ns3="fedfa7f7-5270-4b24-ab35-28b2426d7f1a" targetNamespace="http://schemas.microsoft.com/office/2006/metadata/properties" ma:root="true" ma:fieldsID="1db737852a8562d4780c496251af2e03" ns2:_="" ns3:_="">
    <xsd:import namespace="df2f55d6-af6e-4553-b49e-dc8f1686e992"/>
    <xsd:import namespace="fedfa7f7-5270-4b24-ab35-28b2426d7f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2f55d6-af6e-4553-b49e-dc8f1686e9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7c93782a-cc5e-4a24-9981-bfe21b1ae7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dfa7f7-5270-4b24-ab35-28b2426d7f1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e599bc1-ac92-438e-89e5-763c5455b9f3}" ma:internalName="TaxCatchAll" ma:showField="CatchAllData" ma:web="fedfa7f7-5270-4b24-ab35-28b2426d7f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f2f55d6-af6e-4553-b49e-dc8f1686e992">
      <Terms xmlns="http://schemas.microsoft.com/office/infopath/2007/PartnerControls"/>
    </lcf76f155ced4ddcb4097134ff3c332f>
    <TaxCatchAll xmlns="fedfa7f7-5270-4b24-ab35-28b2426d7f1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AD3A6D-20B1-4B75-B135-88BB4D5A0C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2f55d6-af6e-4553-b49e-dc8f1686e992"/>
    <ds:schemaRef ds:uri="fedfa7f7-5270-4b24-ab35-28b2426d7f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2D4CD7-0B2A-425C-B209-454180C3A163}">
  <ds:schemaRefs>
    <ds:schemaRef ds:uri="http://schemas.microsoft.com/office/2006/metadata/properties"/>
    <ds:schemaRef ds:uri="http://schemas.microsoft.com/office/infopath/2007/PartnerControls"/>
    <ds:schemaRef ds:uri="df2f55d6-af6e-4553-b49e-dc8f1686e992"/>
    <ds:schemaRef ds:uri="fedfa7f7-5270-4b24-ab35-28b2426d7f1a"/>
  </ds:schemaRefs>
</ds:datastoreItem>
</file>

<file path=customXml/itemProps3.xml><?xml version="1.0" encoding="utf-8"?>
<ds:datastoreItem xmlns:ds="http://schemas.openxmlformats.org/officeDocument/2006/customXml" ds:itemID="{92E6D52F-DF4B-46AA-9C5A-AA96041E22F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07a0fc8-cb42-40af-a00c-19cfd436a790}" enabled="0" method="" siteId="{807a0fc8-cb42-40af-a00c-19cfd436a79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615</Words>
  <Application>Microsoft Macintosh PowerPoint</Application>
  <PresentationFormat>Panorámica</PresentationFormat>
  <Paragraphs>68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Arial</vt:lpstr>
      <vt:lpstr>Courier New</vt:lpstr>
      <vt:lpstr>Verdana</vt:lpstr>
      <vt:lpstr>Wingdings</vt:lpstr>
      <vt:lpstr>Tema de Office</vt:lpstr>
      <vt:lpstr>Hacia una Equidad Racial y Desarrollo Territorial Afrodescendiente: Desafíos y Oportunidades para una Colombia Inclusiva </vt:lpstr>
      <vt:lpstr>Presentación de PowerPoint</vt:lpstr>
      <vt:lpstr>BRECHAS DE DESIGUALDAD</vt:lpstr>
      <vt:lpstr>AFRODESCENDENCIA EN COLOMBIA</vt:lpstr>
      <vt:lpstr>Marco Legal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"Reconocer al pueblo afrodescendiente es el primer paso para construir una Colombia libre de racismo y discriminación."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 Maria Angel Osorio</dc:creator>
  <cp:lastModifiedBy>Cleisser Cuero</cp:lastModifiedBy>
  <cp:revision>8</cp:revision>
  <dcterms:created xsi:type="dcterms:W3CDTF">2026-02-17T13:54:10Z</dcterms:created>
  <dcterms:modified xsi:type="dcterms:W3CDTF">2026-05-22T04:03:29Z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0x0101002D9E3EF493C7E2449C4FC41B7171B4D8</vt:lpwstr>
  </property>
</Properties>
</file>